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0" r:id="rId7"/>
    <p:sldId id="259" r:id="rId8"/>
    <p:sldId id="261" r:id="rId9"/>
    <p:sldId id="264" r:id="rId10"/>
    <p:sldId id="262" r:id="rId11"/>
    <p:sldId id="263" r:id="rId12"/>
    <p:sldId id="265" r:id="rId13"/>
    <p:sldId id="267" r:id="rId14"/>
    <p:sldId id="266" r:id="rId15"/>
    <p:sldId id="268" r:id="rId16"/>
    <p:sldId id="270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79" d="100"/>
          <a:sy n="79" d="100"/>
        </p:scale>
        <p:origin x="43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AB86-1616-BD45-9299-C51AADD9EAA4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AF84-1362-3843-9FE8-EB336E188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AB86-1616-BD45-9299-C51AADD9EAA4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AF84-1362-3843-9FE8-EB336E188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AB86-1616-BD45-9299-C51AADD9EAA4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AF84-1362-3843-9FE8-EB336E188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AB86-1616-BD45-9299-C51AADD9EAA4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AF84-1362-3843-9FE8-EB336E188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AB86-1616-BD45-9299-C51AADD9EAA4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AF84-1362-3843-9FE8-EB336E188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AB86-1616-BD45-9299-C51AADD9EAA4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AF84-1362-3843-9FE8-EB336E188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AB86-1616-BD45-9299-C51AADD9EAA4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AF84-1362-3843-9FE8-EB336E188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AB86-1616-BD45-9299-C51AADD9EAA4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AF84-1362-3843-9FE8-EB336E188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AB86-1616-BD45-9299-C51AADD9EAA4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AF84-1362-3843-9FE8-EB336E188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AB86-1616-BD45-9299-C51AADD9EAA4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AF84-1362-3843-9FE8-EB336E188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AB86-1616-BD45-9299-C51AADD9EAA4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AF84-1362-3843-9FE8-EB336E188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1AB86-1616-BD45-9299-C51AADD9EAA4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1AF84-1362-3843-9FE8-EB336E188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American Federation of Teachers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143931" cy="1752600"/>
          </a:xfrm>
        </p:spPr>
        <p:txBody>
          <a:bodyPr/>
          <a:lstStyle/>
          <a:p>
            <a:r>
              <a:rPr lang="en-US" dirty="0"/>
              <a:t>AFT-Y is YOUR union!</a:t>
            </a:r>
          </a:p>
          <a:p>
            <a:r>
              <a:rPr lang="en-US" dirty="0"/>
              <a:t>And AFT-Y is part of the larger AFT organization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05" y="1649250"/>
            <a:ext cx="83820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Representatives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0348" y="1624320"/>
            <a:ext cx="2598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Stephen </a:t>
            </a:r>
            <a:r>
              <a:rPr lang="en-US" dirty="0" err="1"/>
              <a:t>Rodrigue</a:t>
            </a:r>
            <a:r>
              <a:rPr lang="en-US" dirty="0"/>
              <a:t>, VP for Arts &amp; Sciences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0386" y="2330436"/>
            <a:ext cx="2564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Susan Klaus, VP for Workforce Education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227196" y="1624320"/>
            <a:ext cx="2619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Eva Cunningham, VP for Student Services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48260" y="4306164"/>
            <a:ext cx="30621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Engineering/Physics (bldg 34) </a:t>
            </a:r>
          </a:p>
          <a:p>
            <a:r>
              <a:rPr lang="en-US" dirty="0"/>
              <a:t>room 118</a:t>
            </a:r>
          </a:p>
          <a:p>
            <a:r>
              <a:rPr lang="en-US" dirty="0"/>
              <a:t>574-4854 </a:t>
            </a:r>
          </a:p>
          <a:p>
            <a:r>
              <a:rPr lang="en-US" dirty="0" err="1"/>
              <a:t>srodrigue@yvcc.edu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10386" y="5380672"/>
            <a:ext cx="2840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Technology (building 24) </a:t>
            </a:r>
          </a:p>
          <a:p>
            <a:r>
              <a:rPr lang="en-US" dirty="0"/>
              <a:t>room 200C</a:t>
            </a:r>
          </a:p>
          <a:p>
            <a:r>
              <a:rPr lang="en-US" dirty="0"/>
              <a:t>574-4767</a:t>
            </a:r>
          </a:p>
          <a:p>
            <a:r>
              <a:rPr lang="en-US" dirty="0" err="1"/>
              <a:t>sklaus@yvcc.edu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27196" y="4947549"/>
            <a:ext cx="2766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Raymond Hall (building 7) </a:t>
            </a:r>
          </a:p>
          <a:p>
            <a:r>
              <a:rPr lang="en-US" dirty="0"/>
              <a:t>room 112 </a:t>
            </a:r>
          </a:p>
          <a:p>
            <a:r>
              <a:rPr lang="en-US" dirty="0"/>
              <a:t>574-4985</a:t>
            </a:r>
          </a:p>
          <a:p>
            <a:r>
              <a:rPr lang="en-US" dirty="0" err="1"/>
              <a:t>ecunningham@yvcc.edu</a:t>
            </a:r>
            <a:endParaRPr lang="en-US" dirty="0"/>
          </a:p>
        </p:txBody>
      </p:sp>
      <p:pic>
        <p:nvPicPr>
          <p:cNvPr id="14" name="Picture 13" descr="Screen Shot 2019-09-15 at 4.14.2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972" y="2438215"/>
            <a:ext cx="1810268" cy="2509334"/>
          </a:xfrm>
          <a:prstGeom prst="rect">
            <a:avLst/>
          </a:prstGeom>
        </p:spPr>
      </p:pic>
      <p:pic>
        <p:nvPicPr>
          <p:cNvPr id="15" name="Picture 14" descr="Screen Shot 2019-09-15 at 4.14.0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44767"/>
            <a:ext cx="2073213" cy="2219128"/>
          </a:xfrm>
          <a:prstGeom prst="rect">
            <a:avLst/>
          </a:prstGeom>
        </p:spPr>
      </p:pic>
      <p:pic>
        <p:nvPicPr>
          <p:cNvPr id="16" name="Picture 15" descr="Screen Shot 2019-09-15 at 4.14.0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343" y="2976767"/>
            <a:ext cx="1899085" cy="24039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your reps can do for you: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Support you in an investigation/disagreement with deans/administration</a:t>
            </a:r>
          </a:p>
          <a:p>
            <a:r>
              <a:rPr lang="en-US" dirty="0"/>
              <a:t>Help you navigate your rights in the CBA</a:t>
            </a:r>
          </a:p>
          <a:p>
            <a:r>
              <a:rPr lang="en-US" dirty="0"/>
              <a:t>Advocate for changes that benefit faculty and the school as a whole</a:t>
            </a:r>
          </a:p>
          <a:p>
            <a:r>
              <a:rPr lang="en-US" dirty="0"/>
              <a:t>Help answer questions about your rights, expectations, working conditions, compensation,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Some examples of specific things AFT reps have helped with recently: (arranging maternity leave, leave of absence, discrepancy in seniority listing, unusual class times, salary placement, disagreement about job duties)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Recent changes in CBA that benefit faculty and school: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$$ for announcing retirement early (to help speed up hiring process</a:t>
            </a:r>
          </a:p>
          <a:p>
            <a:r>
              <a:rPr lang="en-US" dirty="0"/>
              <a:t>Funding for Salary Increments (steps)</a:t>
            </a:r>
          </a:p>
          <a:p>
            <a:r>
              <a:rPr lang="en-US" dirty="0"/>
              <a:t>Office hours clarification (5 per wee instead of each day to accommodate uneven schedules and online teaching</a:t>
            </a:r>
          </a:p>
          <a:p>
            <a:r>
              <a:rPr lang="en-US" dirty="0"/>
              <a:t>3 years to re-negotiate initial salary placement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Influence the Union!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Join Contract Committee (you can be a visible or invisible member) to work on general or specific issues</a:t>
            </a:r>
          </a:p>
          <a:p>
            <a:r>
              <a:rPr lang="en-US" dirty="0"/>
              <a:t>Join the Bargaining team</a:t>
            </a:r>
          </a:p>
          <a:p>
            <a:r>
              <a:rPr lang="en-US" dirty="0"/>
              <a:t>Bring issues to your reps (</a:t>
            </a:r>
            <a:r>
              <a:rPr lang="en-US" i="1" dirty="0"/>
              <a:t>issues can be tackled by the contract committee or discussed with admin</a:t>
            </a:r>
            <a:r>
              <a:rPr lang="en-US" dirty="0"/>
              <a:t>)</a:t>
            </a:r>
          </a:p>
          <a:p>
            <a:r>
              <a:rPr lang="en-US" dirty="0"/>
              <a:t>Join the food / membership / events committees (make sure we have both food and drinks at future events, help members understand their benefits, help keep faculty connected to the union)</a:t>
            </a:r>
          </a:p>
          <a:p>
            <a:r>
              <a:rPr lang="en-US" dirty="0"/>
              <a:t>Be the AFT-Y rep on state or local committees (COPE, ROC, Central Labor Council,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Keep track of state or national issues (legislative changes, and upcoming bills, changes in other CBAs,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340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Join us &amp; Get Involved!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354"/>
            <a:ext cx="8229600" cy="487846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BECOME A MEMBER! </a:t>
            </a:r>
            <a:r>
              <a:rPr lang="en-US" sz="2800" i="1" dirty="0"/>
              <a:t>(see your rep for membership applications)</a:t>
            </a:r>
          </a:p>
          <a:p>
            <a:r>
              <a:rPr lang="en-US" sz="2800" dirty="0"/>
              <a:t>Talk to your reps!</a:t>
            </a:r>
          </a:p>
          <a:p>
            <a:r>
              <a:rPr lang="en-US" sz="2800" dirty="0"/>
              <a:t>Work with union leadership if you have a problem or concern</a:t>
            </a:r>
            <a:endParaRPr lang="en-US" sz="2800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sz="2800" dirty="0"/>
              <a:t>Be Visible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(Wear an AFT pin/shirt,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etc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sz="28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 descr="Screen Shot 2019-09-15 at 4.39.2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699" y="4226604"/>
            <a:ext cx="4484301" cy="2631396"/>
          </a:xfrm>
          <a:prstGeom prst="rect">
            <a:avLst/>
          </a:prstGeom>
        </p:spPr>
      </p:pic>
      <p:pic>
        <p:nvPicPr>
          <p:cNvPr id="5" name="Picture 4" descr="Screen Shot 2019-09-15 at 4.39.1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6716"/>
            <a:ext cx="4659699" cy="27236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5842" t="3854" r="16584" b="5453"/>
          <a:stretch>
            <a:fillRect/>
          </a:stretch>
        </p:blipFill>
        <p:spPr>
          <a:xfrm>
            <a:off x="2097798" y="120754"/>
            <a:ext cx="5019837" cy="67372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5978"/>
          </a:xfrm>
        </p:spPr>
        <p:txBody>
          <a:bodyPr>
            <a:normAutofit fontScale="90000"/>
          </a:bodyPr>
          <a:lstStyle/>
          <a:p>
            <a:r>
              <a:rPr lang="en-US" dirty="0"/>
              <a:t>What has AFT-WA done for us lately?</a:t>
            </a:r>
          </a:p>
        </p:txBody>
      </p:sp>
      <p:pic>
        <p:nvPicPr>
          <p:cNvPr id="4" name="Content Placeholder 3" descr="Screen Shot 2019-09-14 at 9.20.44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3889" r="801"/>
          <a:stretch>
            <a:fillRect/>
          </a:stretch>
        </p:blipFill>
        <p:spPr>
          <a:xfrm>
            <a:off x="-627084" y="1110616"/>
            <a:ext cx="8912518" cy="5538240"/>
          </a:xfrm>
        </p:spPr>
      </p:pic>
      <p:sp>
        <p:nvSpPr>
          <p:cNvPr id="6" name="Rectangle 5"/>
          <p:cNvSpPr/>
          <p:nvPr/>
        </p:nvSpPr>
        <p:spPr>
          <a:xfrm>
            <a:off x="5909531" y="2109152"/>
            <a:ext cx="2885647" cy="4539704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2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09530" y="2072714"/>
            <a:ext cx="299273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/>
              <a:t>Recent State “Wins”</a:t>
            </a:r>
          </a:p>
          <a:p>
            <a:endParaRPr lang="en-US" u="sng" dirty="0"/>
          </a:p>
          <a:p>
            <a:pPr>
              <a:buFont typeface="Arial"/>
              <a:buChar char="•"/>
            </a:pPr>
            <a:r>
              <a:rPr lang="en-US" sz="2100" dirty="0" err="1"/>
              <a:t>McCleary</a:t>
            </a:r>
            <a:r>
              <a:rPr lang="en-US" sz="2100" dirty="0"/>
              <a:t> for K-12 (Running Start)</a:t>
            </a:r>
          </a:p>
          <a:p>
            <a:pPr>
              <a:buFont typeface="Arial"/>
              <a:buChar char="•"/>
            </a:pPr>
            <a:r>
              <a:rPr lang="en-US" sz="2100" dirty="0"/>
              <a:t>The right to bargain </a:t>
            </a:r>
            <a:r>
              <a:rPr lang="en-US" sz="2000" dirty="0"/>
              <a:t>local</a:t>
            </a:r>
            <a:r>
              <a:rPr lang="en-US" sz="2100" dirty="0"/>
              <a:t> funds</a:t>
            </a:r>
          </a:p>
          <a:p>
            <a:pPr>
              <a:buFont typeface="Arial"/>
              <a:buChar char="•"/>
            </a:pPr>
            <a:r>
              <a:rPr lang="en-US" sz="2100" dirty="0"/>
              <a:t>Washington Colleges Grant – full funding</a:t>
            </a:r>
          </a:p>
          <a:p>
            <a:pPr>
              <a:buFont typeface="Arial"/>
              <a:buChar char="•"/>
            </a:pPr>
            <a:r>
              <a:rPr lang="en-US" sz="2100" dirty="0"/>
              <a:t>Nurse Educator Salaries (WED)</a:t>
            </a:r>
          </a:p>
          <a:p>
            <a:pPr>
              <a:buFont typeface="Arial"/>
              <a:buChar char="•"/>
            </a:pPr>
            <a:r>
              <a:rPr lang="en-US" sz="2100" dirty="0"/>
              <a:t>High Demand (WED)</a:t>
            </a:r>
          </a:p>
          <a:p>
            <a:pPr>
              <a:buFont typeface="Arial"/>
              <a:buChar char="•"/>
            </a:pPr>
            <a:r>
              <a:rPr lang="en-US" sz="2100" dirty="0"/>
              <a:t>Counseling bill</a:t>
            </a:r>
          </a:p>
          <a:p>
            <a:pPr>
              <a:buFont typeface="Arial"/>
              <a:buChar char="•"/>
            </a:pPr>
            <a:r>
              <a:rPr lang="en-US" sz="2100" dirty="0"/>
              <a:t>Cost of Living Adjustment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42301" cy="1143000"/>
          </a:xfrm>
        </p:spPr>
        <p:txBody>
          <a:bodyPr/>
          <a:lstStyle/>
          <a:p>
            <a:r>
              <a:rPr lang="en-US" dirty="0"/>
              <a:t>Next up for AFT-WA</a:t>
            </a:r>
          </a:p>
        </p:txBody>
      </p:sp>
      <p:pic>
        <p:nvPicPr>
          <p:cNvPr id="4" name="Content Placeholder 3" descr="Screen Shot 2019-09-14 at 9.23.43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9204" r="-19204"/>
          <a:stretch>
            <a:fillRect/>
          </a:stretch>
        </p:blipFill>
        <p:spPr>
          <a:xfrm>
            <a:off x="-804190" y="2160678"/>
            <a:ext cx="82296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501" y="274638"/>
            <a:ext cx="3556000" cy="314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has AFT-Y done for us lately?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4" y="1417638"/>
            <a:ext cx="9080136" cy="50445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Collective Bargaining Agreement (CBA)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Our Contract</a:t>
            </a:r>
          </a:p>
          <a:p>
            <a:r>
              <a:rPr lang="en-US" dirty="0"/>
              <a:t>Outlines working conditions/expectations/rights</a:t>
            </a:r>
          </a:p>
          <a:p>
            <a:r>
              <a:rPr lang="en-US" dirty="0"/>
              <a:t>We begin bargaining for a new CBA (revisions) this winter/spring (usually the contract lasts 2 years)</a:t>
            </a:r>
          </a:p>
          <a:p>
            <a:r>
              <a:rPr lang="en-US" dirty="0"/>
              <a:t>The CBA is a working document, which can be amended, changed, and improved through bargaining or official agreements between AFT and </a:t>
            </a:r>
            <a:r>
              <a:rPr lang="en-US" dirty="0" err="1"/>
              <a:t>Adminstration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9-14 at 10.20.01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801" r="-9801"/>
          <a:stretch>
            <a:fillRect/>
          </a:stretch>
        </p:blipFill>
        <p:spPr>
          <a:xfrm>
            <a:off x="-49446" y="762669"/>
            <a:ext cx="9242892" cy="508323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4A2108-7E15-EB4C-8686-AC1537AB3D6E}"/>
              </a:ext>
            </a:extLst>
          </p:cNvPr>
          <p:cNvSpPr txBox="1"/>
          <p:nvPr/>
        </p:nvSpPr>
        <p:spPr>
          <a:xfrm>
            <a:off x="1187669" y="283779"/>
            <a:ext cx="631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to find our CBA: https://</a:t>
            </a:r>
            <a:r>
              <a:rPr lang="en-US" dirty="0" err="1"/>
              <a:t>www.yvcc.edu</a:t>
            </a:r>
            <a:r>
              <a:rPr lang="en-US" dirty="0"/>
              <a:t>/human-resources/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9-14 at 10.20.23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971" t="-5699" r="-4126" b="-10555"/>
          <a:stretch>
            <a:fillRect/>
          </a:stretch>
        </p:blipFill>
        <p:spPr>
          <a:xfrm>
            <a:off x="0" y="764055"/>
            <a:ext cx="9205727" cy="5418200"/>
          </a:xfrm>
        </p:spPr>
      </p:pic>
      <p:sp>
        <p:nvSpPr>
          <p:cNvPr id="6" name="Left Arrow 5"/>
          <p:cNvSpPr/>
          <p:nvPr/>
        </p:nvSpPr>
        <p:spPr>
          <a:xfrm rot="20766136">
            <a:off x="5434341" y="3585601"/>
            <a:ext cx="2246311" cy="37152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chemeClr val="accent2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181C1B-63B2-9946-90BD-AC88F7AA433E}"/>
              </a:ext>
            </a:extLst>
          </p:cNvPr>
          <p:cNvSpPr txBox="1"/>
          <p:nvPr/>
        </p:nvSpPr>
        <p:spPr>
          <a:xfrm>
            <a:off x="1513639" y="394723"/>
            <a:ext cx="724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AFT-Y is for Faculty, AFT-YPS is for Professional Staff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F19F2E-C33B-3546-B87E-FD949C662065}"/>
              </a:ext>
            </a:extLst>
          </p:cNvPr>
          <p:cNvSpPr txBox="1"/>
          <p:nvPr/>
        </p:nvSpPr>
        <p:spPr>
          <a:xfrm>
            <a:off x="683173" y="6182255"/>
            <a:ext cx="828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 you can ask for a paper copy in HR. Your union reps may also have extra copies.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Representatives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5680" y="1563840"/>
            <a:ext cx="2906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Rachel Dorn, AFT President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62849" y="2766988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Brock Eubanks, AFT Secretary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5996015" y="1933172"/>
            <a:ext cx="2848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Maria Cuevas, AFT Treasurer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62" y="2302504"/>
            <a:ext cx="2017312" cy="24235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7774" y="4726080"/>
            <a:ext cx="2904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Palmer Martin (building 20) room 170 </a:t>
            </a:r>
          </a:p>
          <a:p>
            <a:r>
              <a:rPr lang="en-US" dirty="0"/>
              <a:t>574-4844</a:t>
            </a:r>
          </a:p>
          <a:p>
            <a:r>
              <a:rPr lang="en-US" dirty="0" err="1"/>
              <a:t>rdorn@yvcc.edu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162116" y="5631751"/>
            <a:ext cx="32865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Glenn-Anthon (building 4)</a:t>
            </a:r>
          </a:p>
          <a:p>
            <a:r>
              <a:rPr lang="en-US" dirty="0"/>
              <a:t>Room  175</a:t>
            </a:r>
          </a:p>
          <a:p>
            <a:r>
              <a:rPr lang="en-US" dirty="0"/>
              <a:t>574-6800 x3226</a:t>
            </a:r>
          </a:p>
          <a:p>
            <a:r>
              <a:rPr lang="en-US" dirty="0" err="1"/>
              <a:t>beubanks@yvcc.edu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96015" y="4726080"/>
            <a:ext cx="30792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Glenn-Anthon (building 4) 161</a:t>
            </a:r>
          </a:p>
          <a:p>
            <a:endParaRPr lang="en-US" dirty="0"/>
          </a:p>
          <a:p>
            <a:r>
              <a:rPr lang="en-US" dirty="0"/>
              <a:t>574-6800 x3151</a:t>
            </a:r>
          </a:p>
          <a:p>
            <a:r>
              <a:rPr lang="en-US" dirty="0" err="1"/>
              <a:t>mcuevas@yvcc.edu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990" y="3291840"/>
            <a:ext cx="2244871" cy="2244871"/>
          </a:xfrm>
          <a:prstGeom prst="rect">
            <a:avLst/>
          </a:prstGeom>
        </p:spPr>
      </p:pic>
      <p:pic>
        <p:nvPicPr>
          <p:cNvPr id="14" name="Picture 13" descr="Screen Shot 2019-09-15 at 4.15.5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697" y="2338214"/>
            <a:ext cx="1965459" cy="23438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121B2E29030D4CBD5D3C6173F28F8C" ma:contentTypeVersion="12" ma:contentTypeDescription="Create a new document." ma:contentTypeScope="" ma:versionID="12fac93072f62b53ab968c25cc863930">
  <xsd:schema xmlns:xsd="http://www.w3.org/2001/XMLSchema" xmlns:xs="http://www.w3.org/2001/XMLSchema" xmlns:p="http://schemas.microsoft.com/office/2006/metadata/properties" xmlns:ns1="http://schemas.microsoft.com/sharepoint/v3" xmlns:ns3="67c9008d-0664-4fc2-a622-6d8a3c5f76cf" targetNamespace="http://schemas.microsoft.com/office/2006/metadata/properties" ma:root="true" ma:fieldsID="2911d899105689e5e19c95d84eabb263" ns1:_="" ns3:_="">
    <xsd:import namespace="http://schemas.microsoft.com/sharepoint/v3"/>
    <xsd:import namespace="67c9008d-0664-4fc2-a622-6d8a3c5f76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9008d-0664-4fc2-a622-6d8a3c5f76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FCB6E84-786B-4186-9DB8-81C67FBAE6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7c9008d-0664-4fc2-a622-6d8a3c5f76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1BFDC-5EE1-4136-B26D-33C4440CC0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A18C9F-F252-4C66-9612-8920109C2C91}">
  <ds:schemaRefs>
    <ds:schemaRef ds:uri="http://schemas.microsoft.com/office/infopath/2007/PartnerControls"/>
    <ds:schemaRef ds:uri="http://www.w3.org/XML/1998/namespace"/>
    <ds:schemaRef ds:uri="67c9008d-0664-4fc2-a622-6d8a3c5f76cf"/>
    <ds:schemaRef ds:uri="http://schemas.microsoft.com/office/2006/metadata/properties"/>
    <ds:schemaRef ds:uri="http://purl.org/dc/dcmitype/"/>
    <ds:schemaRef ds:uri="http://purl.org/dc/elements/1.1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585</Words>
  <Application>Microsoft Office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American Federation of Teachers</vt:lpstr>
      <vt:lpstr>PowerPoint Presentation</vt:lpstr>
      <vt:lpstr>What has AFT-WA done for us lately?</vt:lpstr>
      <vt:lpstr>Next up for AFT-WA</vt:lpstr>
      <vt:lpstr>What has AFT-Y done for us lately?</vt:lpstr>
      <vt:lpstr>Collective Bargaining Agreement (CBA)</vt:lpstr>
      <vt:lpstr>PowerPoint Presentation</vt:lpstr>
      <vt:lpstr>PowerPoint Presentation</vt:lpstr>
      <vt:lpstr>Your Representatives</vt:lpstr>
      <vt:lpstr>Your Representatives</vt:lpstr>
      <vt:lpstr>What your reps can do for you:</vt:lpstr>
      <vt:lpstr>Recent changes in CBA that benefit faculty and school:</vt:lpstr>
      <vt:lpstr>You can Influence the Union!</vt:lpstr>
      <vt:lpstr>Join us &amp; Get Involved!</vt:lpstr>
    </vt:vector>
  </TitlesOfParts>
  <Company>Yakima Valley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Federation of Teachers</dc:title>
  <dc:creator>Rachel Dorn</dc:creator>
  <cp:lastModifiedBy>Jacqueline Staley</cp:lastModifiedBy>
  <cp:revision>7</cp:revision>
  <dcterms:created xsi:type="dcterms:W3CDTF">2019-09-15T05:04:41Z</dcterms:created>
  <dcterms:modified xsi:type="dcterms:W3CDTF">2019-09-24T17:58:19Z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0x010100B3121B2E29030D4CBD5D3C6173F28F8C</vt:lpwstr>
  </property>
</Properties>
</file>